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63" r:id="rId4"/>
    <p:sldId id="261" r:id="rId5"/>
    <p:sldId id="264" r:id="rId6"/>
    <p:sldId id="258" r:id="rId7"/>
    <p:sldId id="265" r:id="rId8"/>
    <p:sldId id="260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B0C364-6D58-481A-47F7-52034A8FBD6B}" v="368" dt="2021-04-01T17:35:04.659"/>
    <p1510:client id="{BADBD96A-0CE1-463B-9410-0A76DB10B17B}" v="533" dt="2021-03-30T17:46:40.125"/>
    <p1510:client id="{CBD960D0-6369-7DDE-91CE-D5FCFF6EBF94}" v="215" dt="2021-04-01T16:36:53.483"/>
    <p1510:client id="{EAFFBD45-1B34-A739-39AD-1172CFFA2436}" v="380" dt="2021-04-01T16:45:55.9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3D239A-16B0-42AE-8A9C-A5DE6150D65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D9815E3-F979-4CB8-A164-A501A1A61AF9}">
      <dgm:prSet/>
      <dgm:spPr/>
      <dgm:t>
        <a:bodyPr/>
        <a:lstStyle/>
        <a:p>
          <a:r>
            <a:rPr lang="pt-BR"/>
            <a:t>Sistema integrado para recomendação de projetos!</a:t>
          </a:r>
          <a:endParaRPr lang="en-US"/>
        </a:p>
      </dgm:t>
    </dgm:pt>
    <dgm:pt modelId="{1E611954-AE9E-4EB2-83EE-4FF027016897}" type="parTrans" cxnId="{80CE6C6D-9D92-4CCF-ADF0-0F0A907AC668}">
      <dgm:prSet/>
      <dgm:spPr/>
      <dgm:t>
        <a:bodyPr/>
        <a:lstStyle/>
        <a:p>
          <a:endParaRPr lang="en-US"/>
        </a:p>
      </dgm:t>
    </dgm:pt>
    <dgm:pt modelId="{6AA361CF-2667-4173-B705-49D9CAE293F1}" type="sibTrans" cxnId="{80CE6C6D-9D92-4CCF-ADF0-0F0A907AC668}">
      <dgm:prSet/>
      <dgm:spPr/>
      <dgm:t>
        <a:bodyPr/>
        <a:lstStyle/>
        <a:p>
          <a:endParaRPr lang="en-US"/>
        </a:p>
      </dgm:t>
    </dgm:pt>
    <dgm:pt modelId="{957790FD-8729-40E1-A3A4-D810F706473A}">
      <dgm:prSet/>
      <dgm:spPr/>
      <dgm:t>
        <a:bodyPr/>
        <a:lstStyle/>
        <a:p>
          <a:r>
            <a:rPr lang="pt-BR"/>
            <a:t>Sistema de cálculo de reputação usuário/comentários</a:t>
          </a:r>
          <a:endParaRPr lang="en-US"/>
        </a:p>
      </dgm:t>
    </dgm:pt>
    <dgm:pt modelId="{5F88AA3C-4DEE-433E-8FE5-6DB8349FEBC3}" type="parTrans" cxnId="{B4275ABC-3F09-47C6-90B2-76542C4EDB05}">
      <dgm:prSet/>
      <dgm:spPr/>
      <dgm:t>
        <a:bodyPr/>
        <a:lstStyle/>
        <a:p>
          <a:endParaRPr lang="en-US"/>
        </a:p>
      </dgm:t>
    </dgm:pt>
    <dgm:pt modelId="{79E09D18-4A95-407D-A0DB-CFAB6307A200}" type="sibTrans" cxnId="{B4275ABC-3F09-47C6-90B2-76542C4EDB05}">
      <dgm:prSet/>
      <dgm:spPr/>
      <dgm:t>
        <a:bodyPr/>
        <a:lstStyle/>
        <a:p>
          <a:endParaRPr lang="en-US"/>
        </a:p>
      </dgm:t>
    </dgm:pt>
    <dgm:pt modelId="{681A7D00-D470-4F7C-9294-3ABF71A0B3B1}">
      <dgm:prSet/>
      <dgm:spPr/>
      <dgm:t>
        <a:bodyPr/>
        <a:lstStyle/>
        <a:p>
          <a:r>
            <a:rPr lang="pt-BR"/>
            <a:t>Sistema de Tags</a:t>
          </a:r>
          <a:endParaRPr lang="en-US"/>
        </a:p>
      </dgm:t>
    </dgm:pt>
    <dgm:pt modelId="{3B3185BE-ED3E-483A-BC5A-2C9F20FF6E59}" type="parTrans" cxnId="{459686EC-9F15-42D6-B6C3-3C5073980299}">
      <dgm:prSet/>
      <dgm:spPr/>
      <dgm:t>
        <a:bodyPr/>
        <a:lstStyle/>
        <a:p>
          <a:endParaRPr lang="en-US"/>
        </a:p>
      </dgm:t>
    </dgm:pt>
    <dgm:pt modelId="{4F402558-8A6B-429D-8D44-7286A4B6A0E4}" type="sibTrans" cxnId="{459686EC-9F15-42D6-B6C3-3C5073980299}">
      <dgm:prSet/>
      <dgm:spPr/>
      <dgm:t>
        <a:bodyPr/>
        <a:lstStyle/>
        <a:p>
          <a:endParaRPr lang="en-US"/>
        </a:p>
      </dgm:t>
    </dgm:pt>
    <dgm:pt modelId="{4E27E6BD-944D-493B-A2EC-71E871801299}" type="pres">
      <dgm:prSet presAssocID="{A93D239A-16B0-42AE-8A9C-A5DE6150D656}" presName="linear" presStyleCnt="0">
        <dgm:presLayoutVars>
          <dgm:animLvl val="lvl"/>
          <dgm:resizeHandles val="exact"/>
        </dgm:presLayoutVars>
      </dgm:prSet>
      <dgm:spPr/>
    </dgm:pt>
    <dgm:pt modelId="{4286A2C4-CB67-41AF-B1E8-6E7FE54E6F50}" type="pres">
      <dgm:prSet presAssocID="{0D9815E3-F979-4CB8-A164-A501A1A61AF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85CD617-2B53-4A94-B0E2-527CBD32C86D}" type="pres">
      <dgm:prSet presAssocID="{6AA361CF-2667-4173-B705-49D9CAE293F1}" presName="spacer" presStyleCnt="0"/>
      <dgm:spPr/>
    </dgm:pt>
    <dgm:pt modelId="{4D457C08-4A08-4E29-8680-10A3E5563A2F}" type="pres">
      <dgm:prSet presAssocID="{957790FD-8729-40E1-A3A4-D810F706473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0BF7B5E-C943-4FF7-AFB8-665E411CAA99}" type="pres">
      <dgm:prSet presAssocID="{79E09D18-4A95-407D-A0DB-CFAB6307A200}" presName="spacer" presStyleCnt="0"/>
      <dgm:spPr/>
    </dgm:pt>
    <dgm:pt modelId="{47CF6022-2DF2-48C6-A2A5-4203E9DD7198}" type="pres">
      <dgm:prSet presAssocID="{681A7D00-D470-4F7C-9294-3ABF71A0B3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9936100-C061-48C9-9950-D8D523EDA5A5}" type="presOf" srcId="{681A7D00-D470-4F7C-9294-3ABF71A0B3B1}" destId="{47CF6022-2DF2-48C6-A2A5-4203E9DD7198}" srcOrd="0" destOrd="0" presId="urn:microsoft.com/office/officeart/2005/8/layout/vList2"/>
    <dgm:cxn modelId="{8244241A-BBF6-4B48-A767-3BB2E8E4ACBE}" type="presOf" srcId="{A93D239A-16B0-42AE-8A9C-A5DE6150D656}" destId="{4E27E6BD-944D-493B-A2EC-71E871801299}" srcOrd="0" destOrd="0" presId="urn:microsoft.com/office/officeart/2005/8/layout/vList2"/>
    <dgm:cxn modelId="{80CE6C6D-9D92-4CCF-ADF0-0F0A907AC668}" srcId="{A93D239A-16B0-42AE-8A9C-A5DE6150D656}" destId="{0D9815E3-F979-4CB8-A164-A501A1A61AF9}" srcOrd="0" destOrd="0" parTransId="{1E611954-AE9E-4EB2-83EE-4FF027016897}" sibTransId="{6AA361CF-2667-4173-B705-49D9CAE293F1}"/>
    <dgm:cxn modelId="{B6805790-91FB-4A5F-A75A-BE9A241A1164}" type="presOf" srcId="{957790FD-8729-40E1-A3A4-D810F706473A}" destId="{4D457C08-4A08-4E29-8680-10A3E5563A2F}" srcOrd="0" destOrd="0" presId="urn:microsoft.com/office/officeart/2005/8/layout/vList2"/>
    <dgm:cxn modelId="{1C06D1A2-91AB-4F1A-89E8-4C7A44B2863E}" type="presOf" srcId="{0D9815E3-F979-4CB8-A164-A501A1A61AF9}" destId="{4286A2C4-CB67-41AF-B1E8-6E7FE54E6F50}" srcOrd="0" destOrd="0" presId="urn:microsoft.com/office/officeart/2005/8/layout/vList2"/>
    <dgm:cxn modelId="{B4275ABC-3F09-47C6-90B2-76542C4EDB05}" srcId="{A93D239A-16B0-42AE-8A9C-A5DE6150D656}" destId="{957790FD-8729-40E1-A3A4-D810F706473A}" srcOrd="1" destOrd="0" parTransId="{5F88AA3C-4DEE-433E-8FE5-6DB8349FEBC3}" sibTransId="{79E09D18-4A95-407D-A0DB-CFAB6307A200}"/>
    <dgm:cxn modelId="{459686EC-9F15-42D6-B6C3-3C5073980299}" srcId="{A93D239A-16B0-42AE-8A9C-A5DE6150D656}" destId="{681A7D00-D470-4F7C-9294-3ABF71A0B3B1}" srcOrd="2" destOrd="0" parTransId="{3B3185BE-ED3E-483A-BC5A-2C9F20FF6E59}" sibTransId="{4F402558-8A6B-429D-8D44-7286A4B6A0E4}"/>
    <dgm:cxn modelId="{2B05E767-0028-4BC8-8279-D1786964613F}" type="presParOf" srcId="{4E27E6BD-944D-493B-A2EC-71E871801299}" destId="{4286A2C4-CB67-41AF-B1E8-6E7FE54E6F50}" srcOrd="0" destOrd="0" presId="urn:microsoft.com/office/officeart/2005/8/layout/vList2"/>
    <dgm:cxn modelId="{70389577-E0E4-43AA-99E4-F6FA0928DAC0}" type="presParOf" srcId="{4E27E6BD-944D-493B-A2EC-71E871801299}" destId="{185CD617-2B53-4A94-B0E2-527CBD32C86D}" srcOrd="1" destOrd="0" presId="urn:microsoft.com/office/officeart/2005/8/layout/vList2"/>
    <dgm:cxn modelId="{702290A8-691B-4B6A-BA31-6424B951AB66}" type="presParOf" srcId="{4E27E6BD-944D-493B-A2EC-71E871801299}" destId="{4D457C08-4A08-4E29-8680-10A3E5563A2F}" srcOrd="2" destOrd="0" presId="urn:microsoft.com/office/officeart/2005/8/layout/vList2"/>
    <dgm:cxn modelId="{4BD6DA3C-E46C-4FC1-8D41-51393EE7DDCA}" type="presParOf" srcId="{4E27E6BD-944D-493B-A2EC-71E871801299}" destId="{70BF7B5E-C943-4FF7-AFB8-665E411CAA99}" srcOrd="3" destOrd="0" presId="urn:microsoft.com/office/officeart/2005/8/layout/vList2"/>
    <dgm:cxn modelId="{78278F5B-92ED-4F9B-A025-612D0D24341A}" type="presParOf" srcId="{4E27E6BD-944D-493B-A2EC-71E871801299}" destId="{47CF6022-2DF2-48C6-A2A5-4203E9DD719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86A2C4-CB67-41AF-B1E8-6E7FE54E6F50}">
      <dsp:nvSpPr>
        <dsp:cNvPr id="0" name=""/>
        <dsp:cNvSpPr/>
      </dsp:nvSpPr>
      <dsp:spPr>
        <a:xfrm>
          <a:off x="0" y="62679"/>
          <a:ext cx="4500563" cy="181467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Sistema integrado para recomendação de projetos!</a:t>
          </a:r>
          <a:endParaRPr lang="en-US" sz="3300" kern="1200"/>
        </a:p>
      </dsp:txBody>
      <dsp:txXfrm>
        <a:off x="88585" y="151264"/>
        <a:ext cx="4323393" cy="1637500"/>
      </dsp:txXfrm>
    </dsp:sp>
    <dsp:sp modelId="{4D457C08-4A08-4E29-8680-10A3E5563A2F}">
      <dsp:nvSpPr>
        <dsp:cNvPr id="0" name=""/>
        <dsp:cNvSpPr/>
      </dsp:nvSpPr>
      <dsp:spPr>
        <a:xfrm>
          <a:off x="0" y="1972389"/>
          <a:ext cx="4500563" cy="1814670"/>
        </a:xfrm>
        <a:prstGeom prst="roundRect">
          <a:avLst/>
        </a:prstGeom>
        <a:solidFill>
          <a:schemeClr val="accent5">
            <a:hueOff val="-742878"/>
            <a:satOff val="-5392"/>
            <a:lumOff val="-137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Sistema de cálculo de reputação usuário/comentários</a:t>
          </a:r>
          <a:endParaRPr lang="en-US" sz="3300" kern="1200"/>
        </a:p>
      </dsp:txBody>
      <dsp:txXfrm>
        <a:off x="88585" y="2060974"/>
        <a:ext cx="4323393" cy="1637500"/>
      </dsp:txXfrm>
    </dsp:sp>
    <dsp:sp modelId="{47CF6022-2DF2-48C6-A2A5-4203E9DD7198}">
      <dsp:nvSpPr>
        <dsp:cNvPr id="0" name=""/>
        <dsp:cNvSpPr/>
      </dsp:nvSpPr>
      <dsp:spPr>
        <a:xfrm>
          <a:off x="0" y="3882100"/>
          <a:ext cx="4500563" cy="1814670"/>
        </a:xfrm>
        <a:prstGeom prst="roundRect">
          <a:avLst/>
        </a:prstGeom>
        <a:solidFill>
          <a:schemeClr val="accent5">
            <a:hueOff val="-1485755"/>
            <a:satOff val="-10784"/>
            <a:lumOff val="-274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Sistema de Tags</a:t>
          </a:r>
          <a:endParaRPr lang="en-US" sz="3300" kern="1200"/>
        </a:p>
      </dsp:txBody>
      <dsp:txXfrm>
        <a:off x="88585" y="3970685"/>
        <a:ext cx="4323393" cy="1637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Thursday, April 1,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90179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2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34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9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59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05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47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9747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207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32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April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743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April 1,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692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79" r:id="rId2"/>
    <p:sldLayoutId id="2147483678" r:id="rId3"/>
    <p:sldLayoutId id="2147483677" r:id="rId4"/>
    <p:sldLayoutId id="2147483676" r:id="rId5"/>
    <p:sldLayoutId id="2147483675" r:id="rId6"/>
    <p:sldLayoutId id="2147483674" r:id="rId7"/>
    <p:sldLayoutId id="2147483673" r:id="rId8"/>
    <p:sldLayoutId id="2147483672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E76424EA-2FE7-47E5-99E5-7EDD3063F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F9CE5F59-530A-4D8B-85AD-3BCA3AFC98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1" cy="6857990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7" name="Rectangle 1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4345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996" y="217664"/>
            <a:ext cx="3565524" cy="1234710"/>
          </a:xfrm>
        </p:spPr>
        <p:txBody>
          <a:bodyPr anchor="b">
            <a:normAutofit/>
          </a:bodyPr>
          <a:lstStyle/>
          <a:p>
            <a:r>
              <a:rPr lang="en-US" sz="2400" dirty="0"/>
              <a:t>Trabalho TI2 – Sprint 1</a:t>
            </a:r>
            <a:endParaRPr lang="en-US" sz="1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3995" y="3597764"/>
            <a:ext cx="3522393" cy="2004825"/>
          </a:xfrm>
        </p:spPr>
        <p:txBody>
          <a:bodyPr vert="horz" wrap="square" lIns="0" tIns="0" rIns="0" bIns="0" rtlCol="0" anchor="t">
            <a:normAutofit lnSpcReduction="10000"/>
          </a:bodyPr>
          <a:lstStyle/>
          <a:p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Bruno Pena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</a:rPr>
              <a:t>Baêta</a:t>
            </a:r>
            <a:br>
              <a:rPr lang="en-US" sz="2000" dirty="0">
                <a:solidFill>
                  <a:schemeClr val="tx1">
                    <a:alpha val="60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Eric Azevedo de Oliveira</a:t>
            </a:r>
            <a:br>
              <a:rPr lang="en-US" sz="2000" dirty="0">
                <a:solidFill>
                  <a:schemeClr val="tx1">
                    <a:alpha val="60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Felipe Nepomuceno Coelho</a:t>
            </a:r>
            <a:br>
              <a:rPr lang="en-US" sz="2000" dirty="0"/>
            </a:b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br>
              <a:rPr lang="en-US" sz="2000" dirty="0">
                <a:solidFill>
                  <a:schemeClr val="tx1">
                    <a:alpha val="60000"/>
                  </a:schemeClr>
                </a:solidFill>
              </a:rPr>
            </a:b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4520CD9-5C02-4804-B8B5-9D167FDA9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Imagem 11" descr="Logotipo, Ícone&#10;&#10;Descrição gerada automaticamente">
            <a:extLst>
              <a:ext uri="{FF2B5EF4-FFF2-40B4-BE49-F238E27FC236}">
                <a16:creationId xmlns:a16="http://schemas.microsoft.com/office/drawing/2014/main" id="{F6CE0593-E9F8-4969-B5D3-D8834BB14E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2009" y="2769618"/>
            <a:ext cx="5086889" cy="117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ão de xadrez com a sombra de um rei">
            <a:extLst>
              <a:ext uri="{FF2B5EF4-FFF2-40B4-BE49-F238E27FC236}">
                <a16:creationId xmlns:a16="http://schemas.microsoft.com/office/drawing/2014/main" id="{0C8FA334-86F4-4982-B515-AF2E29B4FE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23" r="-2" b="8534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493BCF-A466-450A-960B-86AAD973A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57" y="793690"/>
            <a:ext cx="3565524" cy="288717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/>
              <a:t>FIM</a:t>
            </a:r>
            <a:endParaRPr lang="en-US" kern="1200" dirty="0">
              <a:latin typeface="+mj-l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73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133" name="Rectangle 132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 descr="Quebra-cabeça branco com uma peça vermelha">
            <a:extLst>
              <a:ext uri="{FF2B5EF4-FFF2-40B4-BE49-F238E27FC236}">
                <a16:creationId xmlns:a16="http://schemas.microsoft.com/office/drawing/2014/main" id="{318B20E2-F259-4046-933D-08E6A836B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5" name="Rectangle 134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26EA8B5-6C02-4A24-9E61-5456FDAB3918}"/>
              </a:ext>
            </a:extLst>
          </p:cNvPr>
          <p:cNvSpPr txBox="1"/>
          <p:nvPr/>
        </p:nvSpPr>
        <p:spPr>
          <a:xfrm>
            <a:off x="550863" y="549275"/>
            <a:ext cx="5437187" cy="2986234"/>
          </a:xfrm>
          <a:prstGeom prst="rect">
            <a:avLst/>
          </a:prstGeom>
        </p:spPr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Visão Geral do Projeto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D381B67-55C6-4B6A-9C5B-394A2B987115}"/>
              </a:ext>
            </a:extLst>
          </p:cNvPr>
          <p:cNvSpPr txBox="1"/>
          <p:nvPr/>
        </p:nvSpPr>
        <p:spPr>
          <a:xfrm>
            <a:off x="7512709" y="1258558"/>
            <a:ext cx="41378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698421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5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752CAC-77AB-4C04-8439-C67CCA72E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wrap="square" anchor="b">
            <a:normAutofit/>
          </a:bodyPr>
          <a:lstStyle/>
          <a:p>
            <a:r>
              <a:rPr lang="pt-BR"/>
              <a:t>Principais Pontos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835EC3-A13A-418D-BE37-3B5BD6EEC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8400"/>
            <a:ext cx="3565525" cy="341442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pt-BR" sz="1600"/>
              <a:t>Nome/Tema</a:t>
            </a:r>
          </a:p>
          <a:p>
            <a:r>
              <a:rPr lang="pt-BR" sz="1600"/>
              <a:t>Problema</a:t>
            </a:r>
          </a:p>
          <a:p>
            <a:r>
              <a:rPr lang="pt-BR" sz="1600"/>
              <a:t>Público</a:t>
            </a:r>
          </a:p>
          <a:p>
            <a:r>
              <a:rPr lang="pt-BR" sz="1600"/>
              <a:t>Motivação</a:t>
            </a:r>
          </a:p>
          <a:p>
            <a:r>
              <a:rPr lang="pt-BR" sz="1600"/>
              <a:t>Objetivo</a:t>
            </a:r>
          </a:p>
          <a:p>
            <a:r>
              <a:rPr lang="pt-BR" sz="1600"/>
              <a:t>Diferencial e Impacto</a:t>
            </a:r>
          </a:p>
          <a:p>
            <a:endParaRPr lang="pt-BR" sz="1600"/>
          </a:p>
        </p:txBody>
      </p:sp>
      <p:pic>
        <p:nvPicPr>
          <p:cNvPr id="5" name="Picture 4" descr="Três flechas no alvo">
            <a:extLst>
              <a:ext uri="{FF2B5EF4-FFF2-40B4-BE49-F238E27FC236}">
                <a16:creationId xmlns:a16="http://schemas.microsoft.com/office/drawing/2014/main" id="{2F7AE8CD-5F70-44F8-AC47-3C8D7E2A4B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022" b="2"/>
          <a:stretch/>
        </p:blipFill>
        <p:spPr>
          <a:xfrm>
            <a:off x="4550899" y="10"/>
            <a:ext cx="7641102" cy="6857990"/>
          </a:xfrm>
          <a:custGeom>
            <a:avLst/>
            <a:gdLst/>
            <a:ahLst/>
            <a:cxnLst/>
            <a:rect l="l" t="t" r="r" b="b"/>
            <a:pathLst>
              <a:path w="7641102" h="6858000">
                <a:moveTo>
                  <a:pt x="0" y="0"/>
                </a:moveTo>
                <a:lnTo>
                  <a:pt x="7641102" y="0"/>
                </a:lnTo>
                <a:lnTo>
                  <a:pt x="764110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Rectangle 17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632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onto de interrogação em tela de fundo verde pastel">
            <a:extLst>
              <a:ext uri="{FF2B5EF4-FFF2-40B4-BE49-F238E27FC236}">
                <a16:creationId xmlns:a16="http://schemas.microsoft.com/office/drawing/2014/main" id="{DB6EE07A-190F-4984-9E8A-1D7AF3B1C9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99" b="12501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3B20035-CD07-4B69-AE1D-92144F6C02EA}"/>
              </a:ext>
            </a:extLst>
          </p:cNvPr>
          <p:cNvSpPr txBox="1"/>
          <p:nvPr/>
        </p:nvSpPr>
        <p:spPr>
          <a:xfrm>
            <a:off x="550863" y="549275"/>
            <a:ext cx="5437187" cy="2986234"/>
          </a:xfrm>
          <a:prstGeom prst="rect">
            <a:avLst/>
          </a:prstGeom>
        </p:spPr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Descrição do MiniMundo</a:t>
            </a:r>
          </a:p>
        </p:txBody>
      </p:sp>
    </p:spTree>
    <p:extLst>
      <p:ext uri="{BB962C8B-B14F-4D97-AF65-F5344CB8AC3E}">
        <p14:creationId xmlns:p14="http://schemas.microsoft.com/office/powerpoint/2010/main" val="327739494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E0AB19-FB31-4AEF-82E7-462C5E488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8EC1C3D-AA36-481C-9288-9A596087E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wrap="square" lIns="0" tIns="0" rIns="0" bIns="0" rtlCol="0" anchor="t">
            <a:normAutofit lnSpcReduction="10000"/>
          </a:bodyPr>
          <a:lstStyle/>
          <a:p>
            <a:r>
              <a:rPr lang="pt-BR" dirty="0">
                <a:solidFill>
                  <a:srgbClr val="FFFFFF"/>
                </a:solidFill>
              </a:rPr>
              <a:t>Entidades e Seus atributos</a:t>
            </a:r>
            <a:br>
              <a:rPr lang="pt-BR" dirty="0">
                <a:solidFill>
                  <a:srgbClr val="FFFFFF"/>
                </a:solidFill>
              </a:rPr>
            </a:br>
            <a:r>
              <a:rPr lang="pt-BR" dirty="0">
                <a:solidFill>
                  <a:srgbClr val="FFFFFF"/>
                </a:solidFill>
                <a:ea typeface="+mn-lt"/>
                <a:cs typeface="+mn-lt"/>
              </a:rPr>
              <a:t>-Usuário - CPF , nome, </a:t>
            </a:r>
            <a:r>
              <a:rPr lang="pt-BR" dirty="0" err="1">
                <a:solidFill>
                  <a:srgbClr val="FFFFFF"/>
                </a:solidFill>
                <a:ea typeface="+mn-lt"/>
                <a:cs typeface="+mn-lt"/>
              </a:rPr>
              <a:t>tag</a:t>
            </a:r>
            <a:r>
              <a:rPr lang="pt-BR" dirty="0">
                <a:solidFill>
                  <a:srgbClr val="FFFFFF"/>
                </a:solidFill>
                <a:ea typeface="+mn-lt"/>
                <a:cs typeface="+mn-lt"/>
              </a:rPr>
              <a:t>, senha, reputação, e-mail, </a:t>
            </a:r>
            <a:r>
              <a:rPr lang="pt-BR" dirty="0" err="1">
                <a:solidFill>
                  <a:srgbClr val="FFFFFF"/>
                </a:solidFill>
                <a:ea typeface="+mn-lt"/>
                <a:cs typeface="+mn-lt"/>
              </a:rPr>
              <a:t>id_comentarios</a:t>
            </a:r>
            <a:r>
              <a:rPr lang="pt-BR" dirty="0">
                <a:solidFill>
                  <a:srgbClr val="FFFFFF"/>
                </a:solidFill>
                <a:ea typeface="+mn-lt"/>
                <a:cs typeface="+mn-lt"/>
              </a:rPr>
              <a:t> e grau de conhecimento</a:t>
            </a:r>
            <a:endParaRPr lang="pt-BR" dirty="0" err="1">
              <a:solidFill>
                <a:srgbClr val="FFFFFF"/>
              </a:solidFill>
            </a:endParaRPr>
          </a:p>
          <a:p>
            <a:r>
              <a:rPr lang="pt-BR" dirty="0">
                <a:solidFill>
                  <a:srgbClr val="FFFFFF"/>
                </a:solidFill>
                <a:ea typeface="+mn-lt"/>
                <a:cs typeface="+mn-lt"/>
              </a:rPr>
              <a:t>-Empresa – CNPJ, nome, e-mail, comprovante de autenticidade, senha e id do projeto</a:t>
            </a:r>
            <a:endParaRPr lang="pt-BR" dirty="0">
              <a:solidFill>
                <a:srgbClr val="FFFFFF"/>
              </a:solidFill>
            </a:endParaRPr>
          </a:p>
          <a:p>
            <a:r>
              <a:rPr lang="pt-BR" dirty="0">
                <a:solidFill>
                  <a:srgbClr val="FFFFFF"/>
                </a:solidFill>
                <a:ea typeface="+mn-lt"/>
                <a:cs typeface="+mn-lt"/>
              </a:rPr>
              <a:t>-Projetos - nome, id, </a:t>
            </a:r>
            <a:r>
              <a:rPr lang="pt-BR" dirty="0" err="1">
                <a:solidFill>
                  <a:srgbClr val="FFFFFF"/>
                </a:solidFill>
                <a:ea typeface="+mn-lt"/>
                <a:cs typeface="+mn-lt"/>
              </a:rPr>
              <a:t>id_comentarios</a:t>
            </a:r>
            <a:r>
              <a:rPr lang="pt-BR" dirty="0">
                <a:solidFill>
                  <a:srgbClr val="FFFFFF"/>
                </a:solidFill>
                <a:ea typeface="+mn-lt"/>
                <a:cs typeface="+mn-lt"/>
              </a:rPr>
              <a:t>, data de inicio da pauta, data de fim da pauta</a:t>
            </a:r>
            <a:endParaRPr lang="pt-BR" dirty="0">
              <a:solidFill>
                <a:srgbClr val="FFFFFF"/>
              </a:solidFill>
            </a:endParaRPr>
          </a:p>
          <a:p>
            <a:r>
              <a:rPr lang="pt-BR" dirty="0">
                <a:solidFill>
                  <a:srgbClr val="FFFFFF"/>
                </a:solidFill>
                <a:ea typeface="+mn-lt"/>
                <a:cs typeface="+mn-lt"/>
              </a:rPr>
              <a:t>-Comentários - reputação, titulo, quantidade de likes, </a:t>
            </a:r>
            <a:r>
              <a:rPr lang="pt-BR" dirty="0" err="1">
                <a:solidFill>
                  <a:srgbClr val="FFFFFF"/>
                </a:solidFill>
                <a:ea typeface="+mn-lt"/>
                <a:cs typeface="+mn-lt"/>
              </a:rPr>
              <a:t>id_comentario</a:t>
            </a:r>
            <a:r>
              <a:rPr lang="pt-BR" dirty="0">
                <a:solidFill>
                  <a:srgbClr val="FFFFFF"/>
                </a:solidFill>
                <a:ea typeface="+mn-lt"/>
                <a:cs typeface="+mn-lt"/>
              </a:rPr>
              <a:t> e </a:t>
            </a:r>
            <a:r>
              <a:rPr lang="pt-BR" dirty="0" err="1">
                <a:solidFill>
                  <a:srgbClr val="FFFFFF"/>
                </a:solidFill>
                <a:ea typeface="+mn-lt"/>
                <a:cs typeface="+mn-lt"/>
              </a:rPr>
              <a:t>id_projeto</a:t>
            </a:r>
            <a:endParaRPr lang="pt-BR" dirty="0" err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977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lendario sobre la mesa">
            <a:extLst>
              <a:ext uri="{FF2B5EF4-FFF2-40B4-BE49-F238E27FC236}">
                <a16:creationId xmlns:a16="http://schemas.microsoft.com/office/drawing/2014/main" id="{C86D374D-3C07-4242-BCCE-C01D26D486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24BEF58-D628-403D-B73D-DF7EDDB2C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Jornadas</a:t>
            </a:r>
          </a:p>
        </p:txBody>
      </p:sp>
    </p:spTree>
    <p:extLst>
      <p:ext uri="{BB962C8B-B14F-4D97-AF65-F5344CB8AC3E}">
        <p14:creationId xmlns:p14="http://schemas.microsoft.com/office/powerpoint/2010/main" val="5791022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3248F5-7C50-43BC-8F44-E29CD03A6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1520825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pt-BR"/>
              <a:t>Jornadas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C6425F-E8EE-490A-BF3A-601C9A5EF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5959" y="218735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493A507-59A1-4B5A-A52D-933516EEC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373008" y="4919835"/>
            <a:ext cx="1853969" cy="926985"/>
          </a:xfrm>
          <a:custGeom>
            <a:avLst/>
            <a:gdLst>
              <a:gd name="connsiteX0" fmla="*/ 1329373 w 2658746"/>
              <a:gd name="connsiteY0" fmla="*/ 0 h 1329373"/>
              <a:gd name="connsiteX1" fmla="*/ 2658746 w 2658746"/>
              <a:gd name="connsiteY1" fmla="*/ 1329373 h 1329373"/>
              <a:gd name="connsiteX2" fmla="*/ 1994059 w 2658746"/>
              <a:gd name="connsiteY2" fmla="*/ 1329373 h 1329373"/>
              <a:gd name="connsiteX3" fmla="*/ 1329373 w 2658746"/>
              <a:gd name="connsiteY3" fmla="*/ 664687 h 1329373"/>
              <a:gd name="connsiteX4" fmla="*/ 664687 w 2658746"/>
              <a:gd name="connsiteY4" fmla="*/ 1329373 h 1329373"/>
              <a:gd name="connsiteX5" fmla="*/ 0 w 2658746"/>
              <a:gd name="connsiteY5" fmla="*/ 1329373 h 1329373"/>
              <a:gd name="connsiteX6" fmla="*/ 1329373 w 2658746"/>
              <a:gd name="connsiteY6" fmla="*/ 0 h 1329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8746" h="1329373">
                <a:moveTo>
                  <a:pt x="1329373" y="0"/>
                </a:moveTo>
                <a:cubicBezTo>
                  <a:pt x="2063565" y="0"/>
                  <a:pt x="2658746" y="595181"/>
                  <a:pt x="2658746" y="1329373"/>
                </a:cubicBezTo>
                <a:lnTo>
                  <a:pt x="1994059" y="1329373"/>
                </a:lnTo>
                <a:cubicBezTo>
                  <a:pt x="1994059" y="962277"/>
                  <a:pt x="1696469" y="664687"/>
                  <a:pt x="1329373" y="664687"/>
                </a:cubicBezTo>
                <a:cubicBezTo>
                  <a:pt x="962277" y="664687"/>
                  <a:pt x="664687" y="962277"/>
                  <a:pt x="664687" y="1329373"/>
                </a:cubicBezTo>
                <a:lnTo>
                  <a:pt x="0" y="1329373"/>
                </a:lnTo>
                <a:cubicBezTo>
                  <a:pt x="0" y="595181"/>
                  <a:pt x="595181" y="0"/>
                  <a:pt x="1329373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960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F1810E-C1C8-44A5-ADCF-24B4EAA1D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476583" y="4760475"/>
            <a:ext cx="1853969" cy="1042921"/>
          </a:xfrm>
          <a:custGeom>
            <a:avLst/>
            <a:gdLst>
              <a:gd name="connsiteX0" fmla="*/ 1329373 w 2658746"/>
              <a:gd name="connsiteY0" fmla="*/ 0 h 1329373"/>
              <a:gd name="connsiteX1" fmla="*/ 2658746 w 2658746"/>
              <a:gd name="connsiteY1" fmla="*/ 1329373 h 1329373"/>
              <a:gd name="connsiteX2" fmla="*/ 1994059 w 2658746"/>
              <a:gd name="connsiteY2" fmla="*/ 1329373 h 1329373"/>
              <a:gd name="connsiteX3" fmla="*/ 1329373 w 2658746"/>
              <a:gd name="connsiteY3" fmla="*/ 664687 h 1329373"/>
              <a:gd name="connsiteX4" fmla="*/ 664687 w 2658746"/>
              <a:gd name="connsiteY4" fmla="*/ 1329373 h 1329373"/>
              <a:gd name="connsiteX5" fmla="*/ 0 w 2658746"/>
              <a:gd name="connsiteY5" fmla="*/ 1329373 h 1329373"/>
              <a:gd name="connsiteX6" fmla="*/ 1329373 w 2658746"/>
              <a:gd name="connsiteY6" fmla="*/ 0 h 1329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58746" h="1329373">
                <a:moveTo>
                  <a:pt x="1329373" y="0"/>
                </a:moveTo>
                <a:cubicBezTo>
                  <a:pt x="2063565" y="0"/>
                  <a:pt x="2658746" y="595181"/>
                  <a:pt x="2658746" y="1329373"/>
                </a:cubicBezTo>
                <a:lnTo>
                  <a:pt x="1994059" y="1329373"/>
                </a:lnTo>
                <a:cubicBezTo>
                  <a:pt x="1994059" y="962277"/>
                  <a:pt x="1696469" y="664687"/>
                  <a:pt x="1329373" y="664687"/>
                </a:cubicBezTo>
                <a:cubicBezTo>
                  <a:pt x="962277" y="664687"/>
                  <a:pt x="664687" y="962277"/>
                  <a:pt x="664687" y="1329373"/>
                </a:cubicBezTo>
                <a:lnTo>
                  <a:pt x="0" y="1329373"/>
                </a:lnTo>
                <a:cubicBezTo>
                  <a:pt x="0" y="595181"/>
                  <a:pt x="595181" y="0"/>
                  <a:pt x="1329373" y="0"/>
                </a:cubicBezTo>
                <a:close/>
              </a:path>
            </a:pathLst>
          </a:custGeom>
          <a:solidFill>
            <a:schemeClr val="bg2">
              <a:lumMod val="75000"/>
              <a:lumOff val="25000"/>
              <a:alpha val="6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180A47-07F3-45CF-91AB-5F26C83AB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085139" y="4330312"/>
            <a:ext cx="107098" cy="466589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A7405C2-5931-4635-A369-516BE02E3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2066166" y="5311337"/>
            <a:ext cx="107098" cy="466589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208C98-BF68-4DF4-91DA-8B78044AC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7566" y="3052367"/>
            <a:ext cx="7326948" cy="3040458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pt-BR"/>
              <a:t>1 – Jornada dos usuários</a:t>
            </a:r>
          </a:p>
          <a:p>
            <a:r>
              <a:rPr lang="pt-BR"/>
              <a:t>2 – Jornada da Empresa </a:t>
            </a:r>
          </a:p>
        </p:txBody>
      </p:sp>
    </p:spTree>
    <p:extLst>
      <p:ext uri="{BB962C8B-B14F-4D97-AF65-F5344CB8AC3E}">
        <p14:creationId xmlns:p14="http://schemas.microsoft.com/office/powerpoint/2010/main" val="1427356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ombilla en fondo amarillo con rayos de luz y cable pintados">
            <a:extLst>
              <a:ext uri="{FF2B5EF4-FFF2-40B4-BE49-F238E27FC236}">
                <a16:creationId xmlns:a16="http://schemas.microsoft.com/office/drawing/2014/main" id="{BE053DC0-6FD5-446D-9525-CAD9763E36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36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128B36-6ED2-49DA-8400-FDDA1BA0A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Recursos Inteligentes</a:t>
            </a:r>
          </a:p>
        </p:txBody>
      </p:sp>
    </p:spTree>
    <p:extLst>
      <p:ext uri="{BB962C8B-B14F-4D97-AF65-F5344CB8AC3E}">
        <p14:creationId xmlns:p14="http://schemas.microsoft.com/office/powerpoint/2010/main" val="30099823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E74368D-9B67-4F05-A8C6-1D95B183EE60}"/>
              </a:ext>
            </a:extLst>
          </p:cNvPr>
          <p:cNvSpPr txBox="1"/>
          <p:nvPr/>
        </p:nvSpPr>
        <p:spPr>
          <a:xfrm>
            <a:off x="550863" y="1520825"/>
            <a:ext cx="5437188" cy="3779838"/>
          </a:xfrm>
          <a:prstGeom prst="rect">
            <a:avLst/>
          </a:prstGeom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8000">
                <a:latin typeface="+mj-lt"/>
                <a:ea typeface="+mj-ea"/>
                <a:cs typeface="+mj-cs"/>
              </a:rPr>
              <a:t>Principais Sistemas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FF323B2-FCDB-4497-8AF0-2F7A3C88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787" y="0"/>
            <a:ext cx="1972470" cy="1377426"/>
          </a:xfrm>
          <a:custGeom>
            <a:avLst/>
            <a:gdLst>
              <a:gd name="connsiteX0" fmla="*/ 81022 w 1972470"/>
              <a:gd name="connsiteY0" fmla="*/ 0 h 1377426"/>
              <a:gd name="connsiteX1" fmla="*/ 1891449 w 1972470"/>
              <a:gd name="connsiteY1" fmla="*/ 0 h 1377426"/>
              <a:gd name="connsiteX2" fmla="*/ 1894967 w 1972470"/>
              <a:gd name="connsiteY2" fmla="*/ 7304 h 1377426"/>
              <a:gd name="connsiteX3" fmla="*/ 1972470 w 1972470"/>
              <a:gd name="connsiteY3" fmla="*/ 391191 h 1377426"/>
              <a:gd name="connsiteX4" fmla="*/ 986235 w 1972470"/>
              <a:gd name="connsiteY4" fmla="*/ 1377426 h 1377426"/>
              <a:gd name="connsiteX5" fmla="*/ 0 w 1972470"/>
              <a:gd name="connsiteY5" fmla="*/ 391191 h 1377426"/>
              <a:gd name="connsiteX6" fmla="*/ 77503 w 1972470"/>
              <a:gd name="connsiteY6" fmla="*/ 7304 h 137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2470" h="1377426">
                <a:moveTo>
                  <a:pt x="81022" y="0"/>
                </a:moveTo>
                <a:lnTo>
                  <a:pt x="1891449" y="0"/>
                </a:lnTo>
                <a:lnTo>
                  <a:pt x="1894967" y="7304"/>
                </a:lnTo>
                <a:cubicBezTo>
                  <a:pt x="1944873" y="125295"/>
                  <a:pt x="1972470" y="255020"/>
                  <a:pt x="1972470" y="391191"/>
                </a:cubicBezTo>
                <a:cubicBezTo>
                  <a:pt x="1972470" y="935874"/>
                  <a:pt x="1530918" y="1377426"/>
                  <a:pt x="986235" y="1377426"/>
                </a:cubicBezTo>
                <a:cubicBezTo>
                  <a:pt x="441552" y="1377426"/>
                  <a:pt x="0" y="935874"/>
                  <a:pt x="0" y="391191"/>
                </a:cubicBezTo>
                <a:cubicBezTo>
                  <a:pt x="0" y="255020"/>
                  <a:pt x="27597" y="125295"/>
                  <a:pt x="77503" y="730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508000" dist="254000" dir="2700000">
              <a:schemeClr val="accent1">
                <a:lumMod val="60000"/>
                <a:lumOff val="40000"/>
                <a:alpha val="6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B7CADF7-83F2-4D18-8E02-975078DBA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55456" y="1041329"/>
            <a:ext cx="734257" cy="760506"/>
            <a:chOff x="5243759" y="1363788"/>
            <a:chExt cx="734257" cy="760506"/>
          </a:xfrm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5B68AF98-121D-4CB9-B8F9-066483D45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25579FD5-6C6A-4E96-8A86-B6F79A2B5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9F6C08C9-D1BF-4C48-81D5-86996BD95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76A531C-147A-4C94-B721-EA95D8E88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95682" y="4989421"/>
            <a:ext cx="1335600" cy="1262947"/>
            <a:chOff x="7735641" y="2106638"/>
            <a:chExt cx="1335600" cy="1262947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C9CFF41-146B-4B53-A1D0-A1241BF49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7735641" y="210663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254000" dist="101600" dir="42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194B0DA-7496-49E2-8ECA-BC44509DD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261241" y="2453712"/>
              <a:ext cx="540000" cy="108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32" name="Espaço Reservado para Conteúdo 2">
            <a:extLst>
              <a:ext uri="{FF2B5EF4-FFF2-40B4-BE49-F238E27FC236}">
                <a16:creationId xmlns:a16="http://schemas.microsoft.com/office/drawing/2014/main" id="{470725F1-6A0E-489B-801F-61926357DA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5055897"/>
              </p:ext>
            </p:extLst>
          </p:nvPr>
        </p:nvGraphicFramePr>
        <p:xfrm>
          <a:off x="7140575" y="549275"/>
          <a:ext cx="4500563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494624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321C1C"/>
      </a:dk2>
      <a:lt2>
        <a:srgbClr val="F0F2F3"/>
      </a:lt2>
      <a:accent1>
        <a:srgbClr val="E76329"/>
      </a:accent1>
      <a:accent2>
        <a:srgbClr val="D5172C"/>
      </a:accent2>
      <a:accent3>
        <a:srgbClr val="E7298D"/>
      </a:accent3>
      <a:accent4>
        <a:srgbClr val="D517CA"/>
      </a:accent4>
      <a:accent5>
        <a:srgbClr val="A229E7"/>
      </a:accent5>
      <a:accent6>
        <a:srgbClr val="512AD8"/>
      </a:accent6>
      <a:hlink>
        <a:srgbClr val="A63FBF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3DFloatVTI</vt:lpstr>
      <vt:lpstr>Trabalho TI2 – Sprint 1</vt:lpstr>
      <vt:lpstr>Apresentação do PowerPoint</vt:lpstr>
      <vt:lpstr>Principais Pontos</vt:lpstr>
      <vt:lpstr>Apresentação do PowerPoint</vt:lpstr>
      <vt:lpstr>Apresentação do PowerPoint</vt:lpstr>
      <vt:lpstr>Jornadas</vt:lpstr>
      <vt:lpstr>Jornadas</vt:lpstr>
      <vt:lpstr>Recursos Inteligentes</vt:lpstr>
      <vt:lpstr>Apresentação do PowerPoint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372</cp:revision>
  <dcterms:created xsi:type="dcterms:W3CDTF">2021-03-30T13:44:45Z</dcterms:created>
  <dcterms:modified xsi:type="dcterms:W3CDTF">2021-04-01T17:35:06Z</dcterms:modified>
</cp:coreProperties>
</file>

<file path=docProps/thumbnail.jpeg>
</file>